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676F11B-83C8-4A06-96F7-E9EA864AA779}"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49801-3CFF-409D-9506-9BB0ACC29B47}" type="slidenum">
              <a:rPr lang="en-US" smtClean="0"/>
              <a:t>‹#›</a:t>
            </a:fld>
            <a:endParaRPr lang="en-US"/>
          </a:p>
        </p:txBody>
      </p:sp>
    </p:spTree>
    <p:extLst>
      <p:ext uri="{BB962C8B-B14F-4D97-AF65-F5344CB8AC3E}">
        <p14:creationId xmlns:p14="http://schemas.microsoft.com/office/powerpoint/2010/main" val="1544820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76F11B-83C8-4A06-96F7-E9EA864AA779}"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49801-3CFF-409D-9506-9BB0ACC29B47}" type="slidenum">
              <a:rPr lang="en-US" smtClean="0"/>
              <a:t>‹#›</a:t>
            </a:fld>
            <a:endParaRPr lang="en-US"/>
          </a:p>
        </p:txBody>
      </p:sp>
    </p:spTree>
    <p:extLst>
      <p:ext uri="{BB962C8B-B14F-4D97-AF65-F5344CB8AC3E}">
        <p14:creationId xmlns:p14="http://schemas.microsoft.com/office/powerpoint/2010/main" val="3734681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76F11B-83C8-4A06-96F7-E9EA864AA779}"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49801-3CFF-409D-9506-9BB0ACC29B47}" type="slidenum">
              <a:rPr lang="en-US" smtClean="0"/>
              <a:t>‹#›</a:t>
            </a:fld>
            <a:endParaRPr lang="en-US"/>
          </a:p>
        </p:txBody>
      </p:sp>
    </p:spTree>
    <p:extLst>
      <p:ext uri="{BB962C8B-B14F-4D97-AF65-F5344CB8AC3E}">
        <p14:creationId xmlns:p14="http://schemas.microsoft.com/office/powerpoint/2010/main" val="420877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76F11B-83C8-4A06-96F7-E9EA864AA779}"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49801-3CFF-409D-9506-9BB0ACC29B47}" type="slidenum">
              <a:rPr lang="en-US" smtClean="0"/>
              <a:t>‹#›</a:t>
            </a:fld>
            <a:endParaRPr lang="en-US"/>
          </a:p>
        </p:txBody>
      </p:sp>
    </p:spTree>
    <p:extLst>
      <p:ext uri="{BB962C8B-B14F-4D97-AF65-F5344CB8AC3E}">
        <p14:creationId xmlns:p14="http://schemas.microsoft.com/office/powerpoint/2010/main" val="16785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676F11B-83C8-4A06-96F7-E9EA864AA779}"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49801-3CFF-409D-9506-9BB0ACC29B47}" type="slidenum">
              <a:rPr lang="en-US" smtClean="0"/>
              <a:t>‹#›</a:t>
            </a:fld>
            <a:endParaRPr lang="en-US"/>
          </a:p>
        </p:txBody>
      </p:sp>
    </p:spTree>
    <p:extLst>
      <p:ext uri="{BB962C8B-B14F-4D97-AF65-F5344CB8AC3E}">
        <p14:creationId xmlns:p14="http://schemas.microsoft.com/office/powerpoint/2010/main" val="1767356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676F11B-83C8-4A06-96F7-E9EA864AA779}" type="datetimeFigureOut">
              <a:rPr lang="en-US" smtClean="0"/>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49801-3CFF-409D-9506-9BB0ACC29B47}" type="slidenum">
              <a:rPr lang="en-US" smtClean="0"/>
              <a:t>‹#›</a:t>
            </a:fld>
            <a:endParaRPr lang="en-US"/>
          </a:p>
        </p:txBody>
      </p:sp>
    </p:spTree>
    <p:extLst>
      <p:ext uri="{BB962C8B-B14F-4D97-AF65-F5344CB8AC3E}">
        <p14:creationId xmlns:p14="http://schemas.microsoft.com/office/powerpoint/2010/main" val="2029054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76F11B-83C8-4A06-96F7-E9EA864AA779}" type="datetimeFigureOut">
              <a:rPr lang="en-US" smtClean="0"/>
              <a:t>10/9/2022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B49801-3CFF-409D-9506-9BB0ACC29B47}" type="slidenum">
              <a:rPr lang="en-US" smtClean="0"/>
              <a:t>‹#›</a:t>
            </a:fld>
            <a:endParaRPr lang="en-US"/>
          </a:p>
        </p:txBody>
      </p:sp>
    </p:spTree>
    <p:extLst>
      <p:ext uri="{BB962C8B-B14F-4D97-AF65-F5344CB8AC3E}">
        <p14:creationId xmlns:p14="http://schemas.microsoft.com/office/powerpoint/2010/main" val="621906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676F11B-83C8-4A06-96F7-E9EA864AA779}" type="datetimeFigureOut">
              <a:rPr lang="en-US" smtClean="0"/>
              <a:t>10/9/2022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B49801-3CFF-409D-9506-9BB0ACC29B47}" type="slidenum">
              <a:rPr lang="en-US" smtClean="0"/>
              <a:t>‹#›</a:t>
            </a:fld>
            <a:endParaRPr lang="en-US"/>
          </a:p>
        </p:txBody>
      </p:sp>
    </p:spTree>
    <p:extLst>
      <p:ext uri="{BB962C8B-B14F-4D97-AF65-F5344CB8AC3E}">
        <p14:creationId xmlns:p14="http://schemas.microsoft.com/office/powerpoint/2010/main" val="1051592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76F11B-83C8-4A06-96F7-E9EA864AA779}" type="datetimeFigureOut">
              <a:rPr lang="en-US" smtClean="0"/>
              <a:t>10/9/2022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B49801-3CFF-409D-9506-9BB0ACC29B47}" type="slidenum">
              <a:rPr lang="en-US" smtClean="0"/>
              <a:t>‹#›</a:t>
            </a:fld>
            <a:endParaRPr lang="en-US"/>
          </a:p>
        </p:txBody>
      </p:sp>
    </p:spTree>
    <p:extLst>
      <p:ext uri="{BB962C8B-B14F-4D97-AF65-F5344CB8AC3E}">
        <p14:creationId xmlns:p14="http://schemas.microsoft.com/office/powerpoint/2010/main" val="2015600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76F11B-83C8-4A06-96F7-E9EA864AA779}" type="datetimeFigureOut">
              <a:rPr lang="en-US" smtClean="0"/>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49801-3CFF-409D-9506-9BB0ACC29B47}" type="slidenum">
              <a:rPr lang="en-US" smtClean="0"/>
              <a:t>‹#›</a:t>
            </a:fld>
            <a:endParaRPr lang="en-US"/>
          </a:p>
        </p:txBody>
      </p:sp>
    </p:spTree>
    <p:extLst>
      <p:ext uri="{BB962C8B-B14F-4D97-AF65-F5344CB8AC3E}">
        <p14:creationId xmlns:p14="http://schemas.microsoft.com/office/powerpoint/2010/main" val="629954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76F11B-83C8-4A06-96F7-E9EA864AA779}" type="datetimeFigureOut">
              <a:rPr lang="en-US" smtClean="0"/>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49801-3CFF-409D-9506-9BB0ACC29B47}" type="slidenum">
              <a:rPr lang="en-US" smtClean="0"/>
              <a:t>‹#›</a:t>
            </a:fld>
            <a:endParaRPr lang="en-US"/>
          </a:p>
        </p:txBody>
      </p:sp>
    </p:spTree>
    <p:extLst>
      <p:ext uri="{BB962C8B-B14F-4D97-AF65-F5344CB8AC3E}">
        <p14:creationId xmlns:p14="http://schemas.microsoft.com/office/powerpoint/2010/main" val="641885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76F11B-83C8-4A06-96F7-E9EA864AA779}" type="datetimeFigureOut">
              <a:rPr lang="en-US" smtClean="0"/>
              <a:t>10/9/2022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49801-3CFF-409D-9506-9BB0ACC29B47}" type="slidenum">
              <a:rPr lang="en-US" smtClean="0"/>
              <a:t>‹#›</a:t>
            </a:fld>
            <a:endParaRPr lang="en-US"/>
          </a:p>
        </p:txBody>
      </p:sp>
    </p:spTree>
    <p:extLst>
      <p:ext uri="{BB962C8B-B14F-4D97-AF65-F5344CB8AC3E}">
        <p14:creationId xmlns:p14="http://schemas.microsoft.com/office/powerpoint/2010/main" val="56387754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SA" sz="8800" dirty="0" smtClean="0"/>
              <a:t> </a:t>
            </a:r>
            <a:r>
              <a:rPr lang="ar-SA" sz="8800" b="1" dirty="0" smtClean="0">
                <a:solidFill>
                  <a:schemeClr val="bg1"/>
                </a:solidFill>
              </a:rPr>
              <a:t>الفضاء </a:t>
            </a:r>
            <a:endParaRPr lang="en-US" sz="8800" dirty="0">
              <a:solidFill>
                <a:schemeClr val="bg1"/>
              </a:solidFill>
            </a:endParaRPr>
          </a:p>
        </p:txBody>
      </p:sp>
      <p:sp>
        <p:nvSpPr>
          <p:cNvPr id="3" name="Subtitle 2"/>
          <p:cNvSpPr>
            <a:spLocks noGrp="1"/>
          </p:cNvSpPr>
          <p:nvPr>
            <p:ph type="subTitle" idx="1"/>
          </p:nvPr>
        </p:nvSpPr>
        <p:spPr>
          <a:xfrm>
            <a:off x="2133600" y="4068763"/>
            <a:ext cx="9144000" cy="1655762"/>
          </a:xfrm>
          <a:solidFill>
            <a:schemeClr val="tx1">
              <a:lumMod val="85000"/>
            </a:schemeClr>
          </a:solidFill>
        </p:spPr>
        <p:txBody>
          <a:bodyPr>
            <a:normAutofit fontScale="70000" lnSpcReduction="20000"/>
          </a:bodyPr>
          <a:lstStyle/>
          <a:p>
            <a:r>
              <a:rPr lang="ar-SA" sz="5400" b="1" dirty="0" smtClean="0">
                <a:solidFill>
                  <a:schemeClr val="bg1"/>
                </a:solidFill>
              </a:rPr>
              <a:t>الاسم : هزار محمد الابراهيم </a:t>
            </a:r>
          </a:p>
          <a:p>
            <a:r>
              <a:rPr lang="ar-SA" sz="5400" b="1" dirty="0" smtClean="0">
                <a:solidFill>
                  <a:schemeClr val="bg1"/>
                </a:solidFill>
              </a:rPr>
              <a:t>الصف: ثاني متوسط / ثاني ثالث </a:t>
            </a:r>
          </a:p>
          <a:p>
            <a:r>
              <a:rPr lang="ar-SA" sz="5400" b="1" dirty="0" smtClean="0">
                <a:solidFill>
                  <a:schemeClr val="bg1"/>
                </a:solidFill>
              </a:rPr>
              <a:t>اسم المعلمه: سميره بنت الزهراني </a:t>
            </a:r>
            <a:endParaRPr lang="en-US" sz="5400" b="1" dirty="0">
              <a:solidFill>
                <a:schemeClr val="bg1"/>
              </a:solidFill>
            </a:endParaRPr>
          </a:p>
        </p:txBody>
      </p:sp>
    </p:spTree>
    <p:extLst>
      <p:ext uri="{BB962C8B-B14F-4D97-AF65-F5344CB8AC3E}">
        <p14:creationId xmlns:p14="http://schemas.microsoft.com/office/powerpoint/2010/main" val="27381858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6000" b="1" dirty="0" smtClean="0"/>
              <a:t>كوكب المشتري و زحل  </a:t>
            </a:r>
            <a:endParaRPr lang="en-US" sz="6000" b="1" dirty="0"/>
          </a:p>
        </p:txBody>
      </p:sp>
      <p:sp>
        <p:nvSpPr>
          <p:cNvPr id="3" name="Content Placeholder 2"/>
          <p:cNvSpPr>
            <a:spLocks noGrp="1"/>
          </p:cNvSpPr>
          <p:nvPr>
            <p:ph sz="half" idx="1"/>
          </p:nvPr>
        </p:nvSpPr>
        <p:spPr/>
        <p:txBody>
          <a:bodyPr>
            <a:normAutofit/>
          </a:bodyPr>
          <a:lstStyle/>
          <a:p>
            <a:pPr marL="0" indent="0" algn="r">
              <a:buNone/>
            </a:pPr>
            <a:r>
              <a:rPr lang="ar-SA" sz="3200" dirty="0" smtClean="0"/>
              <a:t>زحل :    </a:t>
            </a:r>
          </a:p>
          <a:p>
            <a:pPr marL="0" indent="0" algn="r">
              <a:buNone/>
            </a:pPr>
            <a:r>
              <a:rPr lang="ar-SA" sz="3200" dirty="0" smtClean="0"/>
              <a:t>- هو الكوكب المعروف بخواتمه الجميله .                                   - </a:t>
            </a:r>
            <a:r>
              <a:rPr lang="ar-SA" sz="3200" dirty="0"/>
              <a:t>هو  </a:t>
            </a:r>
            <a:r>
              <a:rPr lang="ar-SA" sz="3200" dirty="0" smtClean="0"/>
              <a:t>سادس المجموعه الشمسيه .      -</a:t>
            </a:r>
            <a:r>
              <a:rPr lang="ar-SA" dirty="0"/>
              <a:t>وهو ثاني أكبر كوكب في النظام الشمسي بعد </a:t>
            </a:r>
            <a:r>
              <a:rPr lang="ar-SA" dirty="0" smtClean="0"/>
              <a:t>المشتري. </a:t>
            </a:r>
            <a:endParaRPr lang="en-US" sz="3200" dirty="0"/>
          </a:p>
        </p:txBody>
      </p:sp>
      <p:sp>
        <p:nvSpPr>
          <p:cNvPr id="4" name="Content Placeholder 3"/>
          <p:cNvSpPr>
            <a:spLocks noGrp="1"/>
          </p:cNvSpPr>
          <p:nvPr>
            <p:ph sz="half" idx="2"/>
          </p:nvPr>
        </p:nvSpPr>
        <p:spPr/>
        <p:txBody>
          <a:bodyPr>
            <a:normAutofit/>
          </a:bodyPr>
          <a:lstStyle/>
          <a:p>
            <a:pPr marL="0" indent="0" algn="r">
              <a:buNone/>
            </a:pPr>
            <a:r>
              <a:rPr lang="ar-SA" sz="3200" dirty="0" smtClean="0"/>
              <a:t>المشتري :      </a:t>
            </a:r>
          </a:p>
          <a:p>
            <a:pPr algn="r">
              <a:buFontTx/>
              <a:buChar char="-"/>
            </a:pPr>
            <a:r>
              <a:rPr lang="ar-SA" b="1" dirty="0" smtClean="0"/>
              <a:t>المُشْتَرِي</a:t>
            </a:r>
            <a:r>
              <a:rPr lang="ar-SA" dirty="0"/>
              <a:t> هو أضخم كواكب </a:t>
            </a:r>
            <a:r>
              <a:rPr lang="ar-SA" dirty="0" smtClean="0"/>
              <a:t>المجموعة الشمسية.                                         </a:t>
            </a:r>
            <a:r>
              <a:rPr lang="ar-SA" dirty="0"/>
              <a:t>- للمشتري 79 قمراً مؤكدة </a:t>
            </a:r>
            <a:r>
              <a:rPr lang="ar-SA" dirty="0" smtClean="0"/>
              <a:t>الوجود. </a:t>
            </a:r>
            <a:r>
              <a:rPr lang="ar-SA" sz="3200" dirty="0" smtClean="0"/>
              <a:t>        - وهو خامس المجموعه الشمسيه .  </a:t>
            </a:r>
            <a:endParaRPr lang="ar-SA" dirty="0" smtClean="0"/>
          </a:p>
        </p:txBody>
      </p:sp>
      <p:pic>
        <p:nvPicPr>
          <p:cNvPr id="5" name="Picture 4"/>
          <p:cNvPicPr>
            <a:picLocks noChangeAspect="1"/>
          </p:cNvPicPr>
          <p:nvPr/>
        </p:nvPicPr>
        <p:blipFill>
          <a:blip r:embed="rId2"/>
          <a:stretch>
            <a:fillRect/>
          </a:stretch>
        </p:blipFill>
        <p:spPr>
          <a:xfrm>
            <a:off x="7896225" y="4175714"/>
            <a:ext cx="2590800" cy="2448923"/>
          </a:xfrm>
          <a:prstGeom prst="rect">
            <a:avLst/>
          </a:prstGeom>
        </p:spPr>
      </p:pic>
      <p:pic>
        <p:nvPicPr>
          <p:cNvPr id="6" name="Picture 5"/>
          <p:cNvPicPr>
            <a:picLocks noChangeAspect="1"/>
          </p:cNvPicPr>
          <p:nvPr/>
        </p:nvPicPr>
        <p:blipFill>
          <a:blip r:embed="rId3"/>
          <a:stretch>
            <a:fillRect/>
          </a:stretch>
        </p:blipFill>
        <p:spPr>
          <a:xfrm>
            <a:off x="1914524" y="4640421"/>
            <a:ext cx="4331903" cy="2093753"/>
          </a:xfrm>
          <a:prstGeom prst="rect">
            <a:avLst/>
          </a:prstGeom>
        </p:spPr>
      </p:pic>
    </p:spTree>
    <p:extLst>
      <p:ext uri="{BB962C8B-B14F-4D97-AF65-F5344CB8AC3E}">
        <p14:creationId xmlns:p14="http://schemas.microsoft.com/office/powerpoint/2010/main" val="1083123883"/>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6000" b="1" dirty="0" smtClean="0"/>
              <a:t>كوكب اورانوس و نبتون  </a:t>
            </a:r>
            <a:endParaRPr lang="en-US" sz="6000" b="1" dirty="0"/>
          </a:p>
        </p:txBody>
      </p:sp>
      <p:sp>
        <p:nvSpPr>
          <p:cNvPr id="3" name="Content Placeholder 2"/>
          <p:cNvSpPr>
            <a:spLocks noGrp="1"/>
          </p:cNvSpPr>
          <p:nvPr>
            <p:ph sz="half" idx="1"/>
          </p:nvPr>
        </p:nvSpPr>
        <p:spPr/>
        <p:txBody>
          <a:bodyPr>
            <a:normAutofit/>
          </a:bodyPr>
          <a:lstStyle/>
          <a:p>
            <a:pPr marL="0" indent="0" algn="r">
              <a:buNone/>
            </a:pPr>
            <a:r>
              <a:rPr lang="ar-SA" sz="3200" dirty="0" smtClean="0"/>
              <a:t>نبتون او </a:t>
            </a:r>
            <a:r>
              <a:rPr lang="ar-SA" dirty="0"/>
              <a:t>الكوكب الأزرق</a:t>
            </a:r>
            <a:r>
              <a:rPr lang="ar-SA" sz="3200" dirty="0" smtClean="0"/>
              <a:t>: </a:t>
            </a:r>
          </a:p>
          <a:p>
            <a:pPr algn="r">
              <a:buFontTx/>
              <a:buChar char="-"/>
            </a:pPr>
            <a:r>
              <a:rPr lang="ar-SA" sz="3200" dirty="0" smtClean="0"/>
              <a:t>هو ثامن المجموعه الشمسيه و اخر الكواكب .                                  - وهو يعد كوكب بارد جداً .        </a:t>
            </a:r>
          </a:p>
          <a:p>
            <a:pPr marL="0" indent="0" algn="r">
              <a:buNone/>
            </a:pPr>
            <a:endParaRPr lang="en-US" sz="3200" dirty="0"/>
          </a:p>
        </p:txBody>
      </p:sp>
      <p:sp>
        <p:nvSpPr>
          <p:cNvPr id="4" name="Content Placeholder 3"/>
          <p:cNvSpPr>
            <a:spLocks noGrp="1"/>
          </p:cNvSpPr>
          <p:nvPr>
            <p:ph sz="half" idx="2"/>
          </p:nvPr>
        </p:nvSpPr>
        <p:spPr/>
        <p:txBody>
          <a:bodyPr>
            <a:normAutofit/>
          </a:bodyPr>
          <a:lstStyle/>
          <a:p>
            <a:pPr marL="0" indent="0" algn="r">
              <a:buNone/>
            </a:pPr>
            <a:r>
              <a:rPr lang="ar-SA" sz="3200" dirty="0" smtClean="0"/>
              <a:t>اورانوس: </a:t>
            </a:r>
          </a:p>
          <a:p>
            <a:pPr marL="0" indent="0" algn="r">
              <a:buNone/>
            </a:pPr>
            <a:r>
              <a:rPr lang="ar-SA" sz="3200" dirty="0" smtClean="0"/>
              <a:t>- هو سابع المجموعه الشمسيه . </a:t>
            </a:r>
          </a:p>
          <a:p>
            <a:pPr marL="0" indent="0" algn="r">
              <a:buNone/>
            </a:pPr>
            <a:r>
              <a:rPr lang="ar-SA" sz="3200" dirty="0" smtClean="0"/>
              <a:t>- ولديه خواتم خفيفه جداً .                  </a:t>
            </a:r>
            <a:r>
              <a:rPr lang="ar-SA" sz="3200" dirty="0"/>
              <a:t>-  وله 27 </a:t>
            </a:r>
            <a:r>
              <a:rPr lang="ar-SA" sz="3200" dirty="0" smtClean="0"/>
              <a:t>قمراً. </a:t>
            </a:r>
            <a:endParaRPr lang="en-US" sz="3200" dirty="0"/>
          </a:p>
        </p:txBody>
      </p:sp>
      <p:pic>
        <p:nvPicPr>
          <p:cNvPr id="5" name="Picture 4"/>
          <p:cNvPicPr>
            <a:picLocks noChangeAspect="1"/>
          </p:cNvPicPr>
          <p:nvPr/>
        </p:nvPicPr>
        <p:blipFill>
          <a:blip r:embed="rId2"/>
          <a:stretch>
            <a:fillRect/>
          </a:stretch>
        </p:blipFill>
        <p:spPr>
          <a:xfrm>
            <a:off x="7334249" y="4183063"/>
            <a:ext cx="3933825" cy="2212776"/>
          </a:xfrm>
          <a:prstGeom prst="rect">
            <a:avLst/>
          </a:prstGeom>
        </p:spPr>
      </p:pic>
      <p:pic>
        <p:nvPicPr>
          <p:cNvPr id="6" name="Picture 5"/>
          <p:cNvPicPr>
            <a:picLocks noChangeAspect="1"/>
          </p:cNvPicPr>
          <p:nvPr/>
        </p:nvPicPr>
        <p:blipFill>
          <a:blip r:embed="rId3"/>
          <a:stretch>
            <a:fillRect/>
          </a:stretch>
        </p:blipFill>
        <p:spPr>
          <a:xfrm>
            <a:off x="2624138" y="3840835"/>
            <a:ext cx="2776538" cy="2791346"/>
          </a:xfrm>
          <a:prstGeom prst="rect">
            <a:avLst/>
          </a:prstGeom>
        </p:spPr>
      </p:pic>
    </p:spTree>
    <p:extLst>
      <p:ext uri="{BB962C8B-B14F-4D97-AF65-F5344CB8AC3E}">
        <p14:creationId xmlns:p14="http://schemas.microsoft.com/office/powerpoint/2010/main" val="406093287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6000" b="1" dirty="0" smtClean="0"/>
              <a:t>النجوم </a:t>
            </a:r>
            <a:endParaRPr lang="en-US" sz="6000" b="1" dirty="0"/>
          </a:p>
        </p:txBody>
      </p:sp>
      <p:sp>
        <p:nvSpPr>
          <p:cNvPr id="3" name="Content Placeholder 2"/>
          <p:cNvSpPr>
            <a:spLocks noGrp="1"/>
          </p:cNvSpPr>
          <p:nvPr>
            <p:ph idx="1"/>
          </p:nvPr>
        </p:nvSpPr>
        <p:spPr>
          <a:xfrm>
            <a:off x="600075" y="1863725"/>
            <a:ext cx="10515600" cy="4351338"/>
          </a:xfrm>
          <a:blipFill>
            <a:blip r:embed="rId2"/>
            <a:stretch>
              <a:fillRect/>
            </a:stretch>
          </a:blipFill>
        </p:spPr>
        <p:txBody>
          <a:bodyPr>
            <a:normAutofit/>
          </a:bodyPr>
          <a:lstStyle/>
          <a:p>
            <a:pPr marL="0" indent="0" algn="r">
              <a:buNone/>
            </a:pPr>
            <a:r>
              <a:rPr lang="ar-SA" sz="3600" dirty="0" smtClean="0"/>
              <a:t>-النجوم هي كرات من الضوء و الحرارة . </a:t>
            </a:r>
          </a:p>
          <a:p>
            <a:pPr marL="0" indent="0" algn="r">
              <a:buNone/>
            </a:pPr>
            <a:r>
              <a:rPr lang="ar-SA" sz="3600" dirty="0" smtClean="0"/>
              <a:t>- وفي الواقع النجم كره كبيره لكن نراها صغيره .                           - و النجوم متبعثره في كل السماء .  </a:t>
            </a:r>
            <a:endParaRPr lang="en-US" sz="3600" dirty="0"/>
          </a:p>
        </p:txBody>
      </p:sp>
    </p:spTree>
    <p:extLst>
      <p:ext uri="{BB962C8B-B14F-4D97-AF65-F5344CB8AC3E}">
        <p14:creationId xmlns:p14="http://schemas.microsoft.com/office/powerpoint/2010/main" val="31984149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6000" b="1" dirty="0" smtClean="0"/>
              <a:t>الثقوب السوداء و الكويكبات</a:t>
            </a:r>
            <a:endParaRPr lang="en-US" sz="6000" b="1" dirty="0"/>
          </a:p>
        </p:txBody>
      </p:sp>
      <p:sp>
        <p:nvSpPr>
          <p:cNvPr id="3" name="Content Placeholder 2"/>
          <p:cNvSpPr>
            <a:spLocks noGrp="1"/>
          </p:cNvSpPr>
          <p:nvPr>
            <p:ph sz="half" idx="1"/>
          </p:nvPr>
        </p:nvSpPr>
        <p:spPr/>
        <p:txBody>
          <a:bodyPr>
            <a:normAutofit/>
          </a:bodyPr>
          <a:lstStyle/>
          <a:p>
            <a:pPr marL="0" indent="0" algn="r">
              <a:buNone/>
            </a:pPr>
            <a:r>
              <a:rPr lang="ar-SA" sz="3200" dirty="0" smtClean="0"/>
              <a:t>الكويكبات : </a:t>
            </a:r>
          </a:p>
          <a:p>
            <a:pPr marL="0" indent="0" algn="r">
              <a:buNone/>
            </a:pPr>
            <a:r>
              <a:rPr lang="ar-SA" sz="3200" dirty="0" smtClean="0"/>
              <a:t>- هي عباره عن احجار تدور في الفضاء "في المجموعه الشمسيه ".  </a:t>
            </a:r>
          </a:p>
          <a:p>
            <a:pPr marL="0" indent="0" algn="r">
              <a:buNone/>
            </a:pPr>
            <a:r>
              <a:rPr lang="ar-SA" sz="3200" dirty="0"/>
              <a:t>-</a:t>
            </a:r>
            <a:r>
              <a:rPr lang="ar-SA" sz="3200" dirty="0" smtClean="0"/>
              <a:t> واكثرها موجود بين "المريخ و المشتري "  في حزام يسمى  "حزام الكويكبات" .  </a:t>
            </a:r>
          </a:p>
          <a:p>
            <a:pPr marL="0" indent="0" algn="r">
              <a:buNone/>
            </a:pPr>
            <a:endParaRPr lang="en-US" sz="3200" dirty="0"/>
          </a:p>
        </p:txBody>
      </p:sp>
      <p:sp>
        <p:nvSpPr>
          <p:cNvPr id="4" name="Content Placeholder 3"/>
          <p:cNvSpPr>
            <a:spLocks noGrp="1"/>
          </p:cNvSpPr>
          <p:nvPr>
            <p:ph sz="half" idx="2"/>
          </p:nvPr>
        </p:nvSpPr>
        <p:spPr/>
        <p:txBody>
          <a:bodyPr>
            <a:normAutofit/>
          </a:bodyPr>
          <a:lstStyle/>
          <a:p>
            <a:pPr marL="0" indent="0" algn="r">
              <a:buNone/>
            </a:pPr>
            <a:r>
              <a:rPr lang="ar-SA" sz="3200" dirty="0" smtClean="0"/>
              <a:t>الثقوب السوداء: </a:t>
            </a:r>
          </a:p>
          <a:p>
            <a:pPr marL="0" indent="0" algn="r">
              <a:buNone/>
            </a:pPr>
            <a:r>
              <a:rPr lang="ar-SA" sz="3200" dirty="0" smtClean="0"/>
              <a:t>- هو </a:t>
            </a:r>
            <a:r>
              <a:rPr lang="ar-SA" sz="3200" dirty="0"/>
              <a:t>منطقة موجودة في </a:t>
            </a:r>
            <a:r>
              <a:rPr lang="ar-SA" sz="3200" dirty="0" smtClean="0"/>
              <a:t>الزمكان .      </a:t>
            </a:r>
            <a:r>
              <a:rPr lang="ar-SA" sz="3200" dirty="0"/>
              <a:t>- تتميز بجاذبية قوية </a:t>
            </a:r>
            <a:r>
              <a:rPr lang="ar-SA" sz="3200" dirty="0" smtClean="0"/>
              <a:t>جداً . </a:t>
            </a:r>
          </a:p>
        </p:txBody>
      </p:sp>
      <p:pic>
        <p:nvPicPr>
          <p:cNvPr id="5" name="Picture 4"/>
          <p:cNvPicPr>
            <a:picLocks noChangeAspect="1"/>
          </p:cNvPicPr>
          <p:nvPr/>
        </p:nvPicPr>
        <p:blipFill>
          <a:blip r:embed="rId2"/>
          <a:stretch>
            <a:fillRect/>
          </a:stretch>
        </p:blipFill>
        <p:spPr>
          <a:xfrm>
            <a:off x="7886700" y="3505994"/>
            <a:ext cx="3333750" cy="3005138"/>
          </a:xfrm>
          <a:prstGeom prst="rect">
            <a:avLst/>
          </a:prstGeom>
        </p:spPr>
      </p:pic>
      <p:pic>
        <p:nvPicPr>
          <p:cNvPr id="6" name="Picture 5"/>
          <p:cNvPicPr>
            <a:picLocks noChangeAspect="1"/>
          </p:cNvPicPr>
          <p:nvPr/>
        </p:nvPicPr>
        <p:blipFill>
          <a:blip r:embed="rId3"/>
          <a:stretch>
            <a:fillRect/>
          </a:stretch>
        </p:blipFill>
        <p:spPr>
          <a:xfrm>
            <a:off x="1138238" y="4538662"/>
            <a:ext cx="3098879" cy="2062163"/>
          </a:xfrm>
          <a:prstGeom prst="rect">
            <a:avLst/>
          </a:prstGeom>
        </p:spPr>
      </p:pic>
    </p:spTree>
    <p:extLst>
      <p:ext uri="{BB962C8B-B14F-4D97-AF65-F5344CB8AC3E}">
        <p14:creationId xmlns:p14="http://schemas.microsoft.com/office/powerpoint/2010/main" val="1374425126"/>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6000" b="1" dirty="0" smtClean="0"/>
              <a:t>المجرات و الاقمار الصناعيه </a:t>
            </a:r>
            <a:endParaRPr lang="en-US" sz="6000" b="1" dirty="0"/>
          </a:p>
        </p:txBody>
      </p:sp>
      <p:sp>
        <p:nvSpPr>
          <p:cNvPr id="3" name="Content Placeholder 2"/>
          <p:cNvSpPr>
            <a:spLocks noGrp="1"/>
          </p:cNvSpPr>
          <p:nvPr>
            <p:ph sz="half" idx="1"/>
          </p:nvPr>
        </p:nvSpPr>
        <p:spPr/>
        <p:txBody>
          <a:bodyPr>
            <a:normAutofit/>
          </a:bodyPr>
          <a:lstStyle/>
          <a:p>
            <a:pPr marL="0" indent="0" algn="r">
              <a:buNone/>
            </a:pPr>
            <a:r>
              <a:rPr lang="ar-SA" sz="3200" dirty="0" smtClean="0"/>
              <a:t>الاقمار الصناعيه : </a:t>
            </a:r>
          </a:p>
          <a:p>
            <a:pPr marL="0" indent="0" algn="r">
              <a:buNone/>
            </a:pPr>
            <a:r>
              <a:rPr lang="ar-SA" dirty="0" smtClean="0"/>
              <a:t>-هو </a:t>
            </a:r>
            <a:r>
              <a:rPr lang="ar-SA" dirty="0"/>
              <a:t>جهاز من صنع الإنسان يدور في فَلَك (مدار) في الفضاء الخارجي</a:t>
            </a:r>
            <a:r>
              <a:rPr lang="ar-SA" dirty="0" smtClean="0"/>
              <a:t>.</a:t>
            </a:r>
          </a:p>
          <a:p>
            <a:pPr marL="0" indent="0" algn="r">
              <a:buNone/>
            </a:pPr>
            <a:r>
              <a:rPr lang="ar-SA" dirty="0" smtClean="0"/>
              <a:t> -تسمى </a:t>
            </a:r>
            <a:r>
              <a:rPr lang="ar-SA" dirty="0"/>
              <a:t>هذه الأقمار (بالصناعية) لتمييزها عن الأقمار الطبيعية مثل قمر الأرض.</a:t>
            </a:r>
            <a:endParaRPr lang="en-US" sz="3200" dirty="0"/>
          </a:p>
        </p:txBody>
      </p:sp>
      <p:sp>
        <p:nvSpPr>
          <p:cNvPr id="4" name="Content Placeholder 3"/>
          <p:cNvSpPr>
            <a:spLocks noGrp="1"/>
          </p:cNvSpPr>
          <p:nvPr>
            <p:ph sz="half" idx="2"/>
          </p:nvPr>
        </p:nvSpPr>
        <p:spPr>
          <a:xfrm>
            <a:off x="6172200" y="1690688"/>
            <a:ext cx="5181600" cy="4351338"/>
          </a:xfrm>
        </p:spPr>
        <p:txBody>
          <a:bodyPr>
            <a:normAutofit/>
          </a:bodyPr>
          <a:lstStyle/>
          <a:p>
            <a:pPr marL="0" indent="0" algn="r">
              <a:buNone/>
            </a:pPr>
            <a:r>
              <a:rPr lang="ar-SA" sz="3200" dirty="0" smtClean="0"/>
              <a:t>المجرات : </a:t>
            </a:r>
          </a:p>
          <a:p>
            <a:pPr marL="0" indent="0" algn="r">
              <a:buNone/>
            </a:pPr>
            <a:r>
              <a:rPr lang="ar-SA" sz="3200" dirty="0" smtClean="0"/>
              <a:t>-</a:t>
            </a:r>
            <a:r>
              <a:rPr lang="ar-SA" dirty="0"/>
              <a:t>هي تجمعات هائلة الحجم تحتوي على مليارات </a:t>
            </a:r>
            <a:r>
              <a:rPr lang="ar-SA" dirty="0" smtClean="0"/>
              <a:t>النجوم</a:t>
            </a:r>
            <a:r>
              <a:rPr lang="ar-SA" dirty="0"/>
              <a:t> والكواكب والأقمار </a:t>
            </a:r>
            <a:r>
              <a:rPr lang="ar-SA" dirty="0" smtClean="0"/>
              <a:t>والكويكبات</a:t>
            </a:r>
            <a:r>
              <a:rPr lang="ar-SA" dirty="0"/>
              <a:t> </a:t>
            </a:r>
            <a:r>
              <a:rPr lang="ar-SA" dirty="0" smtClean="0"/>
              <a:t>والنيازك. </a:t>
            </a:r>
          </a:p>
          <a:p>
            <a:pPr marL="0" indent="0" algn="r">
              <a:buNone/>
            </a:pPr>
            <a:r>
              <a:rPr lang="ar-SA" sz="3200" dirty="0" smtClean="0"/>
              <a:t>-</a:t>
            </a:r>
            <a:r>
              <a:rPr lang="ar-SA" dirty="0"/>
              <a:t>يُعتقد أن هناك قرابة 170 مليار مجرة في الكون </a:t>
            </a:r>
            <a:r>
              <a:rPr lang="ar-SA" dirty="0" smtClean="0"/>
              <a:t>المنظور</a:t>
            </a:r>
            <a:r>
              <a:rPr lang="ar-SA" sz="3200" dirty="0" smtClean="0"/>
              <a:t>. </a:t>
            </a:r>
            <a:endParaRPr lang="ar-SA" dirty="0" smtClean="0"/>
          </a:p>
        </p:txBody>
      </p:sp>
      <p:pic>
        <p:nvPicPr>
          <p:cNvPr id="5" name="Picture 4"/>
          <p:cNvPicPr>
            <a:picLocks noChangeAspect="1"/>
          </p:cNvPicPr>
          <p:nvPr/>
        </p:nvPicPr>
        <p:blipFill>
          <a:blip r:embed="rId2"/>
          <a:stretch>
            <a:fillRect/>
          </a:stretch>
        </p:blipFill>
        <p:spPr>
          <a:xfrm>
            <a:off x="6172200" y="4526814"/>
            <a:ext cx="3181350" cy="2093061"/>
          </a:xfrm>
          <a:prstGeom prst="rect">
            <a:avLst/>
          </a:prstGeom>
        </p:spPr>
      </p:pic>
      <p:pic>
        <p:nvPicPr>
          <p:cNvPr id="6" name="Picture 5"/>
          <p:cNvPicPr>
            <a:picLocks noChangeAspect="1"/>
          </p:cNvPicPr>
          <p:nvPr/>
        </p:nvPicPr>
        <p:blipFill>
          <a:blip r:embed="rId3"/>
          <a:stretch>
            <a:fillRect/>
          </a:stretch>
        </p:blipFill>
        <p:spPr>
          <a:xfrm>
            <a:off x="1336369" y="4252912"/>
            <a:ext cx="4337662" cy="2224088"/>
          </a:xfrm>
          <a:prstGeom prst="rect">
            <a:avLst/>
          </a:prstGeom>
        </p:spPr>
      </p:pic>
    </p:spTree>
    <p:extLst>
      <p:ext uri="{BB962C8B-B14F-4D97-AF65-F5344CB8AC3E}">
        <p14:creationId xmlns:p14="http://schemas.microsoft.com/office/powerpoint/2010/main" val="2714202541"/>
      </p:ext>
    </p:extLst>
  </p:cSld>
  <p:clrMapOvr>
    <a:masterClrMapping/>
  </p:clrMapOvr>
  <p:transition spd="slow">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781050" y="438150"/>
            <a:ext cx="9315450" cy="769441"/>
          </a:xfrm>
          <a:prstGeom prst="rect">
            <a:avLst/>
          </a:prstGeom>
          <a:noFill/>
        </p:spPr>
        <p:txBody>
          <a:bodyPr wrap="square" rtlCol="0">
            <a:spAutoFit/>
          </a:bodyPr>
          <a:lstStyle/>
          <a:p>
            <a:pPr algn="r"/>
            <a:r>
              <a:rPr lang="ar-SA" sz="4400" b="1" dirty="0" smtClean="0"/>
              <a:t>شكرا لاستماعكم , واتمنى لكم يوم جميل.  </a:t>
            </a:r>
            <a:endParaRPr lang="en-US" sz="4400" b="1" dirty="0"/>
          </a:p>
        </p:txBody>
      </p:sp>
    </p:spTree>
    <p:extLst>
      <p:ext uri="{BB962C8B-B14F-4D97-AF65-F5344CB8AC3E}">
        <p14:creationId xmlns:p14="http://schemas.microsoft.com/office/powerpoint/2010/main" val="15667457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stretch>
              <a:fillRect/>
            </a:stretch>
          </a:blipFill>
        </p:spPr>
        <p:txBody>
          <a:bodyPr>
            <a:normAutofit/>
          </a:bodyPr>
          <a:lstStyle/>
          <a:p>
            <a:pPr algn="ctr"/>
            <a:r>
              <a:rPr lang="ar-SA" sz="6600" dirty="0" smtClean="0"/>
              <a:t>ما هو الفضاء؟</a:t>
            </a:r>
            <a:endParaRPr lang="en-US" sz="6600" dirty="0"/>
          </a:p>
        </p:txBody>
      </p:sp>
      <p:sp>
        <p:nvSpPr>
          <p:cNvPr id="3" name="Content Placeholder 2"/>
          <p:cNvSpPr>
            <a:spLocks noGrp="1"/>
          </p:cNvSpPr>
          <p:nvPr>
            <p:ph idx="1"/>
          </p:nvPr>
        </p:nvSpPr>
        <p:spPr/>
        <p:txBody>
          <a:bodyPr>
            <a:normAutofit fontScale="92500"/>
          </a:bodyPr>
          <a:lstStyle/>
          <a:p>
            <a:pPr marL="0" indent="0" algn="r">
              <a:buNone/>
            </a:pPr>
            <a:r>
              <a:rPr lang="ar-SA" sz="4000" dirty="0" smtClean="0"/>
              <a:t>-الفضاء الخارجي هو المنطقة التي تقع على بعد مئة كيلو متر فوق الكوكب وتتميز هذه المنطقة بأنها فراغ لا تحمل اي هواء  بكمية ملحوظة للتنفس او الانتشار الضوء فيها , بي الأضافه الي انها فارغة هوائيا فالصوت لا ينتقل فيها وذلك لان الجزيئات ليست قريبة فيه الكفاية لتنقل الصوت فيما بينها . </a:t>
            </a:r>
          </a:p>
          <a:p>
            <a:pPr marL="0" indent="0" algn="r">
              <a:buNone/>
            </a:pPr>
            <a:r>
              <a:rPr lang="ar-SA" sz="4000" dirty="0" smtClean="0"/>
              <a:t>-من الجدير بالذكر ان الفضاء يتكون من الغاز والغبار والمواد </a:t>
            </a:r>
            <a:r>
              <a:rPr lang="ar-SA" sz="4000" dirty="0"/>
              <a:t>الاخرى  لتي تطفو حول المناطق الفارغة من الكون، بينما تحتوي المناطق المزدحمة في الفضاء على الكواكب والنجوم </a:t>
            </a:r>
            <a:r>
              <a:rPr lang="ar-SA" sz="4000" dirty="0" smtClean="0"/>
              <a:t>والمجرات. </a:t>
            </a:r>
            <a:endParaRPr lang="en-US" sz="4000" dirty="0"/>
          </a:p>
        </p:txBody>
      </p:sp>
    </p:spTree>
    <p:extLst>
      <p:ext uri="{BB962C8B-B14F-4D97-AF65-F5344CB8AC3E}">
        <p14:creationId xmlns:p14="http://schemas.microsoft.com/office/powerpoint/2010/main" val="38826739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6000" dirty="0" smtClean="0"/>
              <a:t>ما هو الفضاء الخارجي ؟</a:t>
            </a:r>
            <a:endParaRPr lang="en-US" sz="6000" dirty="0"/>
          </a:p>
        </p:txBody>
      </p:sp>
      <p:sp>
        <p:nvSpPr>
          <p:cNvPr id="3" name="Content Placeholder 2"/>
          <p:cNvSpPr>
            <a:spLocks noGrp="1"/>
          </p:cNvSpPr>
          <p:nvPr>
            <p:ph idx="1"/>
          </p:nvPr>
        </p:nvSpPr>
        <p:spPr>
          <a:xfrm>
            <a:off x="923925" y="1816100"/>
            <a:ext cx="10515600" cy="4351338"/>
          </a:xfrm>
        </p:spPr>
        <p:txBody>
          <a:bodyPr>
            <a:normAutofit lnSpcReduction="10000"/>
          </a:bodyPr>
          <a:lstStyle/>
          <a:p>
            <a:pPr marL="0" indent="0" algn="r">
              <a:buNone/>
            </a:pPr>
            <a:r>
              <a:rPr lang="ar-SA" sz="3600" dirty="0" smtClean="0"/>
              <a:t> </a:t>
            </a:r>
            <a:r>
              <a:rPr lang="ar-SA" sz="2000" dirty="0" smtClean="0"/>
              <a:t>-</a:t>
            </a:r>
            <a:r>
              <a:rPr lang="ar-SA" sz="2000" dirty="0"/>
              <a:t> هو الفراغ الموجود بين الأجرام السماوية، بما في ذلك كوكب الأرض</a:t>
            </a:r>
            <a:r>
              <a:rPr lang="ar-SA" sz="2000" dirty="0" smtClean="0"/>
              <a:t>.</a:t>
            </a:r>
            <a:r>
              <a:rPr lang="ar-SA" sz="2000" dirty="0"/>
              <a:t> وهو ليس فارغًا تمامًا، ولكن يتكون من فراغ نسبي مكون من كثافة منخفضة من الجزيئات (الجسيمات)، في الغالب بلازما الهيدروجين والهيليوم، وكذلك الإشعاع الكهرومغناطيسي، </a:t>
            </a:r>
            <a:r>
              <a:rPr lang="ar-SA" sz="2000" dirty="0" smtClean="0"/>
              <a:t>المجالات  </a:t>
            </a:r>
            <a:r>
              <a:rPr lang="ar-SA" sz="2000" dirty="0"/>
              <a:t>المغناطيسية، والنيوترونات. أثبتت الملاحظات مؤخرا أنه يحتوي على المادة والطاقة </a:t>
            </a:r>
            <a:r>
              <a:rPr lang="ar-SA" sz="2000" dirty="0" smtClean="0"/>
              <a:t>المظلمة</a:t>
            </a:r>
            <a:r>
              <a:rPr lang="ar-SA" sz="2000" dirty="0"/>
              <a:t> </a:t>
            </a:r>
            <a:r>
              <a:rPr lang="ar-SA" sz="2000" dirty="0" smtClean="0"/>
              <a:t>أيضًا</a:t>
            </a:r>
            <a:r>
              <a:rPr lang="ar-SA" sz="2000" dirty="0"/>
              <a:t>. خط الأساس لدرجة الحرارة، والذي حدده الإشعاع المتبقي بسبب الانفجار الكبير، هو 2,7 </a:t>
            </a:r>
            <a:r>
              <a:rPr lang="ar-SA" sz="2000" dirty="0" smtClean="0"/>
              <a:t>كلفن</a:t>
            </a:r>
            <a:r>
              <a:rPr lang="ar-SA" sz="2000" dirty="0"/>
              <a:t> البلازما ذات الكثافة المنخفضة للغاية (أقل من ذرة هيدروجين واحدة في المتر المكعب) ودرجة الحرارة المرتفعة (ملايين من درجات الكلفن) في الفضاء بين المجرات تحسب في أغلب مسألة الباريونية العادية في الفضاء الخارجي؛ وقد كُثِّفت تركيزات محلية إلى نجوم ومجرات. يشغل الفضاء بين المجرات حجمًا أكبر من الكون، وحتى المجرات والأنظمة النجمية معظمها يكون فراغًا والكواكب تشغل تقريبًا المساحة </a:t>
            </a:r>
            <a:r>
              <a:rPr lang="ar-SA" sz="2000" dirty="0" smtClean="0"/>
              <a:t>الفارغة.</a:t>
            </a:r>
          </a:p>
          <a:p>
            <a:pPr marL="0" indent="0" algn="r">
              <a:buNone/>
            </a:pPr>
            <a:r>
              <a:rPr lang="ar-SA" sz="2000" dirty="0"/>
              <a:t>- ليس هناك حد معين يحدد بداية الفضاء الخارجي، ولكن بشكل عام فقد تم اعتماد خط (كارمان) الواقع على ارتفاع 100 كم (62 ميل) فوق مستوى سطح البحر كبداية للفضاء الخارجي وذلك من أجل تسجيل القياسات الجوية والمعاهدات والاتفاقيات المتعلقة بالفضاء. ولقد تم تأسيس الإطار العام لقانون الفضاء الدولي عن طريق اتفاقية الفضاء الخارجي والتي مررت عبر هيئة الأمم المتحدة عام 1967. وهذه الاتفاقية تحظر على أي دولة الإدعاء بالسيادة على الفضاء، وتسمح لجميع الدول باستكشاف الفضاء بحرية. أما في عام 1979 فوضعت اتفاقية القمر التي جعلت أسطح الكواكب والمدارات الفضائية حولها تحت سلطة المجتمع الدولي. حيث تم إضافة بنود أخرى للاتفاقية تتعلق بالاستخدام السلمي للفضاء الخارجي بإعداد من الأمم المتحدة ومع ذلك لم تحظر نشر الأسلحة في الفضاء، والتي من ضمنها الاختبارات الحية للصواريخ المضادة للأقمار الصناعية.</a:t>
            </a:r>
            <a:endParaRPr lang="ar-SA" sz="2000" dirty="0" smtClean="0"/>
          </a:p>
          <a:p>
            <a:pPr marL="0" indent="0" algn="r">
              <a:buNone/>
            </a:pPr>
            <a:endParaRPr lang="en-US" sz="2000" dirty="0"/>
          </a:p>
        </p:txBody>
      </p:sp>
    </p:spTree>
    <p:extLst>
      <p:ext uri="{BB962C8B-B14F-4D97-AF65-F5344CB8AC3E}">
        <p14:creationId xmlns:p14="http://schemas.microsoft.com/office/powerpoint/2010/main" val="17548311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0525" y="295275"/>
            <a:ext cx="11410950" cy="6740307"/>
          </a:xfrm>
          <a:prstGeom prst="rect">
            <a:avLst/>
          </a:prstGeom>
          <a:noFill/>
        </p:spPr>
        <p:txBody>
          <a:bodyPr wrap="square" rtlCol="0">
            <a:spAutoFit/>
          </a:bodyPr>
          <a:lstStyle/>
          <a:p>
            <a:pPr algn="r"/>
            <a:r>
              <a:rPr lang="ar-SA" sz="2800" dirty="0" smtClean="0"/>
              <a:t>- بدأ </a:t>
            </a:r>
            <a:r>
              <a:rPr lang="ar-SA" sz="2800" dirty="0"/>
              <a:t>البشر في اكتشاف الفضاء الفيزيائي خلال القرن العشرين من خلال رحلات المناطيد الارتفاع، متبوعًا بإطلاق صواريخ فردية على مراحل متعددة. كان يوري قاقارين من الإتحاد السوفيتي أول من اكتشف مدار الأرض عام 1961م ومنذ ذلك الحين وصلت مركبات فضائية غير مأهولة إلى جميع الكواكب المعروفة في النظام الشمسي. وبسبب ارتفاع كلفة الوصول للفضاء، لم تتعدى الرحلات المأهوله حدود القمر. وفي عام 2012، أصبحت فوياجر 1 أول مركبة من صنع الإنسان تصل مجال </a:t>
            </a:r>
            <a:r>
              <a:rPr lang="ar-SA" sz="2800" dirty="0" smtClean="0"/>
              <a:t>البينجمي.</a:t>
            </a:r>
          </a:p>
          <a:p>
            <a:pPr algn="r"/>
            <a:endParaRPr lang="ar-SA" sz="3200" dirty="0" smtClean="0"/>
          </a:p>
          <a:p>
            <a:pPr algn="r"/>
            <a:r>
              <a:rPr lang="ar-SA" sz="2800" dirty="0"/>
              <a:t>- يستدعي الوصول إلى أدنى مدار حول الأرض لسرعة تصل إلى 28,100 كم/س (17.500 ميل في الساعة)، وهي أسرع بكثير من أي مركبة تقليدية. كما يشكل الفضاء الخارجي بيئة تحدي مناسبة لاكتشاف البشر بسبب مخاطر الفراغ المزدوج والإشعاع. ولانعدام الجاذبية تأثير ضار على وظائف الأعضاء البشرية مما يؤدي إلى ضمور العضلات وهشاشة العظام. ولقد اقتصرت رحلات الفضاء المأهولة على مدار الأرض المنخفض والقمر، وما جاور النظام الشمسي للرحلات غير المأهولة؛ وما تبقى من الفضاء الخارجي يظل متعذرًا على البشر خوضهُ باستثناء استخدامات التليسكوب.</a:t>
            </a:r>
          </a:p>
          <a:p>
            <a:pPr algn="r"/>
            <a:endParaRPr lang="ar-SA" sz="3200" dirty="0"/>
          </a:p>
          <a:p>
            <a:pPr algn="r"/>
            <a:endParaRPr lang="ar-SA" sz="3200" dirty="0" smtClean="0"/>
          </a:p>
        </p:txBody>
      </p:sp>
    </p:spTree>
    <p:extLst>
      <p:ext uri="{BB962C8B-B14F-4D97-AF65-F5344CB8AC3E}">
        <p14:creationId xmlns:p14="http://schemas.microsoft.com/office/powerpoint/2010/main" val="22329940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6000" dirty="0" smtClean="0"/>
              <a:t>ماذا يوجد في الفضاء ؟</a:t>
            </a:r>
            <a:endParaRPr lang="en-US" sz="6000" dirty="0"/>
          </a:p>
        </p:txBody>
      </p:sp>
      <p:sp>
        <p:nvSpPr>
          <p:cNvPr id="3" name="Content Placeholder 2"/>
          <p:cNvSpPr>
            <a:spLocks noGrp="1"/>
          </p:cNvSpPr>
          <p:nvPr>
            <p:ph idx="1"/>
          </p:nvPr>
        </p:nvSpPr>
        <p:spPr/>
        <p:txBody>
          <a:bodyPr>
            <a:normAutofit fontScale="77500" lnSpcReduction="20000"/>
          </a:bodyPr>
          <a:lstStyle/>
          <a:p>
            <a:pPr marL="0" indent="0" algn="ctr">
              <a:buNone/>
            </a:pPr>
            <a:r>
              <a:rPr lang="ar-SA" sz="4000" dirty="0" smtClean="0"/>
              <a:t>يوجد في الفضاء:</a:t>
            </a:r>
          </a:p>
          <a:p>
            <a:pPr marL="0" indent="0" algn="r">
              <a:buNone/>
            </a:pPr>
            <a:r>
              <a:rPr lang="ar-SA" sz="4000" dirty="0"/>
              <a:t>-الشمس </a:t>
            </a:r>
            <a:endParaRPr lang="ar-SA" sz="4000" dirty="0" smtClean="0"/>
          </a:p>
          <a:p>
            <a:pPr marL="0" indent="0" algn="r">
              <a:buNone/>
            </a:pPr>
            <a:r>
              <a:rPr lang="ar-SA" sz="4000" dirty="0" smtClean="0"/>
              <a:t>- الكواكب    </a:t>
            </a:r>
          </a:p>
          <a:p>
            <a:pPr marL="0" indent="0" algn="r">
              <a:buNone/>
            </a:pPr>
            <a:r>
              <a:rPr lang="ar-SA" sz="4000" dirty="0" smtClean="0"/>
              <a:t>-النجوم</a:t>
            </a:r>
          </a:p>
          <a:p>
            <a:pPr marL="0" indent="0" algn="r">
              <a:buNone/>
            </a:pPr>
            <a:r>
              <a:rPr lang="ar-SA" sz="4000" dirty="0" smtClean="0"/>
              <a:t>-الثقوب السوداء  </a:t>
            </a:r>
          </a:p>
          <a:p>
            <a:pPr marL="0" indent="0" algn="r">
              <a:buNone/>
            </a:pPr>
            <a:r>
              <a:rPr lang="ar-SA" sz="4000" dirty="0" smtClean="0"/>
              <a:t>-الكويكبات</a:t>
            </a:r>
          </a:p>
          <a:p>
            <a:pPr marL="0" indent="0" algn="r">
              <a:buNone/>
            </a:pPr>
            <a:r>
              <a:rPr lang="ar-SA" sz="4000" dirty="0" smtClean="0"/>
              <a:t>-  المجرات </a:t>
            </a:r>
          </a:p>
          <a:p>
            <a:pPr marL="0" indent="0" algn="r">
              <a:buNone/>
            </a:pPr>
            <a:r>
              <a:rPr lang="ar-SA" sz="4000" dirty="0" smtClean="0"/>
              <a:t>- و الاقمار الصناعيه </a:t>
            </a:r>
            <a:endParaRPr lang="ar-SA" sz="4000" dirty="0"/>
          </a:p>
          <a:p>
            <a:pPr marL="0" indent="0" algn="r">
              <a:buNone/>
            </a:pPr>
            <a:r>
              <a:rPr lang="ar-SA" sz="4000" dirty="0" smtClean="0"/>
              <a:t> </a:t>
            </a:r>
            <a:endParaRPr lang="en-US" sz="4000" dirty="0"/>
          </a:p>
        </p:txBody>
      </p:sp>
    </p:spTree>
    <p:extLst>
      <p:ext uri="{BB962C8B-B14F-4D97-AF65-F5344CB8AC3E}">
        <p14:creationId xmlns:p14="http://schemas.microsoft.com/office/powerpoint/2010/main" val="1901819337"/>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2948" y="184150"/>
            <a:ext cx="10515600" cy="1325563"/>
          </a:xfrm>
        </p:spPr>
        <p:txBody>
          <a:bodyPr>
            <a:normAutofit/>
          </a:bodyPr>
          <a:lstStyle/>
          <a:p>
            <a:pPr algn="ctr"/>
            <a:r>
              <a:rPr lang="ar-SA" sz="6000" b="1" dirty="0" smtClean="0"/>
              <a:t>الشمس </a:t>
            </a:r>
            <a:endParaRPr lang="en-US" sz="6000" b="1" dirty="0"/>
          </a:p>
        </p:txBody>
      </p:sp>
      <p:sp>
        <p:nvSpPr>
          <p:cNvPr id="3" name="Content Placeholder 2"/>
          <p:cNvSpPr>
            <a:spLocks noGrp="1"/>
          </p:cNvSpPr>
          <p:nvPr>
            <p:ph idx="1"/>
          </p:nvPr>
        </p:nvSpPr>
        <p:spPr>
          <a:xfrm>
            <a:off x="214311" y="2085975"/>
            <a:ext cx="11572875" cy="4376737"/>
          </a:xfrm>
        </p:spPr>
        <p:txBody>
          <a:bodyPr>
            <a:normAutofit/>
          </a:bodyPr>
          <a:lstStyle/>
          <a:p>
            <a:pPr marL="0" indent="0" algn="r">
              <a:buNone/>
            </a:pPr>
            <a:r>
              <a:rPr lang="ar-SA" sz="3200" dirty="0" smtClean="0"/>
              <a:t>-الشمس هي عباره عن نجم كبير يبرز الحراره و الضوء . </a:t>
            </a:r>
            <a:r>
              <a:rPr lang="ar-SA" dirty="0"/>
              <a:t> </a:t>
            </a:r>
            <a:endParaRPr lang="ar-SA" dirty="0" smtClean="0"/>
          </a:p>
          <a:p>
            <a:pPr marL="0" indent="0" algn="r">
              <a:buNone/>
            </a:pPr>
            <a:r>
              <a:rPr lang="ar-SA" sz="3200" dirty="0" smtClean="0"/>
              <a:t>-وهي</a:t>
            </a:r>
            <a:r>
              <a:rPr lang="ar-SA" sz="3200" dirty="0"/>
              <a:t> النجم المركزي للمجموعة الشمسية</a:t>
            </a:r>
            <a:r>
              <a:rPr lang="ar-SA" sz="3200" dirty="0" smtClean="0"/>
              <a:t>.</a:t>
            </a:r>
          </a:p>
          <a:p>
            <a:pPr marL="0" indent="0" algn="r">
              <a:buNone/>
            </a:pPr>
            <a:r>
              <a:rPr lang="ar-SA" sz="3200" dirty="0"/>
              <a:t>-</a:t>
            </a:r>
            <a:r>
              <a:rPr lang="ar-SA" sz="3200" dirty="0" smtClean="0"/>
              <a:t> </a:t>
            </a:r>
            <a:r>
              <a:rPr lang="ar-SA" sz="3200" dirty="0"/>
              <a:t>وهي تقريباً كروية وتحوي بلازما حارة متشابكة مع الحقل المغناطيسي.</a:t>
            </a:r>
            <a:endParaRPr lang="en-US" sz="3200" dirty="0"/>
          </a:p>
        </p:txBody>
      </p:sp>
    </p:spTree>
    <p:extLst>
      <p:ext uri="{BB962C8B-B14F-4D97-AF65-F5344CB8AC3E}">
        <p14:creationId xmlns:p14="http://schemas.microsoft.com/office/powerpoint/2010/main" val="1506911934"/>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الكواكب</a:t>
            </a:r>
            <a:endParaRPr lang="en-US" dirty="0"/>
          </a:p>
        </p:txBody>
      </p:sp>
      <p:sp>
        <p:nvSpPr>
          <p:cNvPr id="3" name="Content Placeholder 2"/>
          <p:cNvSpPr>
            <a:spLocks noGrp="1"/>
          </p:cNvSpPr>
          <p:nvPr>
            <p:ph idx="1"/>
          </p:nvPr>
        </p:nvSpPr>
        <p:spPr/>
        <p:txBody>
          <a:bodyPr>
            <a:normAutofit/>
          </a:bodyPr>
          <a:lstStyle/>
          <a:p>
            <a:pPr marL="0" indent="0" algn="r">
              <a:buNone/>
            </a:pPr>
            <a:r>
              <a:rPr lang="ar-SA" sz="3000" dirty="0" smtClean="0"/>
              <a:t>- يوجد لدينا  ثمانية كواكب هم:                     </a:t>
            </a:r>
          </a:p>
          <a:p>
            <a:pPr algn="r">
              <a:buFontTx/>
              <a:buChar char="-"/>
            </a:pPr>
            <a:r>
              <a:rPr lang="ar-SA" sz="3000" dirty="0" smtClean="0"/>
              <a:t>عطارد                                                                                               - الزهره                                                                                               -الأرض                                                                                             -المريخ        </a:t>
            </a:r>
          </a:p>
          <a:p>
            <a:pPr marL="0" indent="0" algn="r">
              <a:buNone/>
            </a:pPr>
            <a:r>
              <a:rPr lang="ar-SA" sz="3000" dirty="0" smtClean="0"/>
              <a:t>-المشتري</a:t>
            </a:r>
          </a:p>
          <a:p>
            <a:pPr marL="0" indent="0" algn="r">
              <a:buNone/>
            </a:pPr>
            <a:r>
              <a:rPr lang="ar-SA" sz="3000" dirty="0" smtClean="0"/>
              <a:t>-زحل </a:t>
            </a:r>
          </a:p>
          <a:p>
            <a:pPr marL="0" indent="0" algn="r">
              <a:buNone/>
            </a:pPr>
            <a:r>
              <a:rPr lang="ar-SA" sz="3000" dirty="0" smtClean="0"/>
              <a:t>- اورانوس                                                                                     -نبتون  </a:t>
            </a:r>
            <a:endParaRPr lang="en-US" sz="3000" dirty="0"/>
          </a:p>
        </p:txBody>
      </p:sp>
    </p:spTree>
    <p:extLst>
      <p:ext uri="{BB962C8B-B14F-4D97-AF65-F5344CB8AC3E}">
        <p14:creationId xmlns:p14="http://schemas.microsoft.com/office/powerpoint/2010/main" val="7972008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6000" b="1" dirty="0" smtClean="0"/>
              <a:t>كوكب عطارد و الزهره </a:t>
            </a:r>
            <a:endParaRPr lang="en-US" sz="6000" b="1" dirty="0"/>
          </a:p>
        </p:txBody>
      </p:sp>
      <p:sp>
        <p:nvSpPr>
          <p:cNvPr id="3" name="Content Placeholder 2"/>
          <p:cNvSpPr>
            <a:spLocks noGrp="1"/>
          </p:cNvSpPr>
          <p:nvPr>
            <p:ph sz="half" idx="1"/>
          </p:nvPr>
        </p:nvSpPr>
        <p:spPr/>
        <p:txBody>
          <a:bodyPr/>
          <a:lstStyle/>
          <a:p>
            <a:pPr marL="0" indent="0" algn="r">
              <a:buNone/>
            </a:pPr>
            <a:r>
              <a:rPr lang="ar-SA" dirty="0" smtClean="0"/>
              <a:t>الزهره :                                    </a:t>
            </a:r>
          </a:p>
          <a:p>
            <a:pPr marL="0" indent="0" algn="r">
              <a:buNone/>
            </a:pPr>
            <a:r>
              <a:rPr lang="ar-SA" dirty="0" smtClean="0"/>
              <a:t>- </a:t>
            </a:r>
            <a:r>
              <a:rPr lang="ar-SA" dirty="0"/>
              <a:t> هو ثاني كواكب المجموعة الشمسية من حيث المسافة بينه وبين </a:t>
            </a:r>
            <a:r>
              <a:rPr lang="ar-SA" dirty="0" smtClean="0"/>
              <a:t>الشمس.                - </a:t>
            </a:r>
            <a:r>
              <a:rPr lang="ar-SA" dirty="0"/>
              <a:t>ومَدَارُه حول الشمس ليس دائريًا تمامًا</a:t>
            </a:r>
            <a:r>
              <a:rPr lang="ar-SA" dirty="0" smtClean="0"/>
              <a:t>.       -وهو كوكب تارابي.                            -</a:t>
            </a:r>
            <a:r>
              <a:rPr lang="ar-SA" dirty="0"/>
              <a:t> شبيه بكوكب الأرض من حيث الحجم والتركيب. </a:t>
            </a:r>
            <a:endParaRPr lang="en-US" dirty="0"/>
          </a:p>
        </p:txBody>
      </p:sp>
      <p:sp>
        <p:nvSpPr>
          <p:cNvPr id="4" name="Content Placeholder 3"/>
          <p:cNvSpPr>
            <a:spLocks noGrp="1"/>
          </p:cNvSpPr>
          <p:nvPr>
            <p:ph sz="half" idx="2"/>
          </p:nvPr>
        </p:nvSpPr>
        <p:spPr/>
        <p:txBody>
          <a:bodyPr>
            <a:normAutofit/>
          </a:bodyPr>
          <a:lstStyle/>
          <a:p>
            <a:pPr algn="r">
              <a:buFontTx/>
              <a:buChar char="-"/>
            </a:pPr>
            <a:r>
              <a:rPr lang="ar-SA" sz="3000" dirty="0" smtClean="0"/>
              <a:t>عطارد :                                       - </a:t>
            </a:r>
            <a:r>
              <a:rPr lang="ar-SA" dirty="0"/>
              <a:t>هو أصغر كواكب </a:t>
            </a:r>
            <a:r>
              <a:rPr lang="ar-SA" dirty="0" smtClean="0"/>
              <a:t>المجموعة الشمسية</a:t>
            </a:r>
            <a:r>
              <a:rPr lang="ar-SA" dirty="0"/>
              <a:t> </a:t>
            </a:r>
            <a:r>
              <a:rPr lang="ar-SA" dirty="0" smtClean="0"/>
              <a:t>وأقربها إلى</a:t>
            </a:r>
            <a:r>
              <a:rPr lang="ar-SA" dirty="0"/>
              <a:t> </a:t>
            </a:r>
            <a:r>
              <a:rPr lang="ar-SA" dirty="0" smtClean="0"/>
              <a:t>الشمس.                     - وهو ليس لديه اي قمر .  </a:t>
            </a:r>
          </a:p>
          <a:p>
            <a:pPr algn="r">
              <a:buFontTx/>
              <a:buChar char="-"/>
            </a:pPr>
            <a:endParaRPr lang="ar-SA" sz="3000" dirty="0" smtClean="0"/>
          </a:p>
        </p:txBody>
      </p:sp>
      <p:pic>
        <p:nvPicPr>
          <p:cNvPr id="5" name="Picture 4"/>
          <p:cNvPicPr>
            <a:picLocks noChangeAspect="1"/>
          </p:cNvPicPr>
          <p:nvPr/>
        </p:nvPicPr>
        <p:blipFill>
          <a:blip r:embed="rId2"/>
          <a:stretch>
            <a:fillRect/>
          </a:stretch>
        </p:blipFill>
        <p:spPr>
          <a:xfrm>
            <a:off x="8905874" y="4129087"/>
            <a:ext cx="2733675" cy="1879402"/>
          </a:xfrm>
          <a:prstGeom prst="rect">
            <a:avLst/>
          </a:prstGeom>
        </p:spPr>
      </p:pic>
      <p:pic>
        <p:nvPicPr>
          <p:cNvPr id="6" name="Picture 5"/>
          <p:cNvPicPr>
            <a:picLocks noChangeAspect="1"/>
          </p:cNvPicPr>
          <p:nvPr/>
        </p:nvPicPr>
        <p:blipFill>
          <a:blip r:embed="rId3"/>
          <a:stretch>
            <a:fillRect/>
          </a:stretch>
        </p:blipFill>
        <p:spPr>
          <a:xfrm>
            <a:off x="1999908" y="4533900"/>
            <a:ext cx="2657815" cy="1987550"/>
          </a:xfrm>
          <a:prstGeom prst="rect">
            <a:avLst/>
          </a:prstGeom>
        </p:spPr>
      </p:pic>
    </p:spTree>
    <p:extLst>
      <p:ext uri="{BB962C8B-B14F-4D97-AF65-F5344CB8AC3E}">
        <p14:creationId xmlns:p14="http://schemas.microsoft.com/office/powerpoint/2010/main" val="3025621683"/>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6000" b="1" dirty="0" smtClean="0"/>
              <a:t>كوكب الارض و المريخ </a:t>
            </a:r>
            <a:endParaRPr lang="en-US" sz="6000" b="1" dirty="0"/>
          </a:p>
        </p:txBody>
      </p:sp>
      <p:sp>
        <p:nvSpPr>
          <p:cNvPr id="3" name="Content Placeholder 2"/>
          <p:cNvSpPr>
            <a:spLocks noGrp="1"/>
          </p:cNvSpPr>
          <p:nvPr>
            <p:ph sz="half" idx="1"/>
          </p:nvPr>
        </p:nvSpPr>
        <p:spPr/>
        <p:txBody>
          <a:bodyPr>
            <a:normAutofit/>
          </a:bodyPr>
          <a:lstStyle/>
          <a:p>
            <a:pPr marL="0" indent="0" algn="r">
              <a:buNone/>
            </a:pPr>
            <a:r>
              <a:rPr lang="ar-SA" sz="3200" dirty="0" smtClean="0"/>
              <a:t>المريخ او الكوكب الاحمر : </a:t>
            </a:r>
          </a:p>
          <a:p>
            <a:pPr marL="0" indent="0" algn="r">
              <a:buNone/>
            </a:pPr>
            <a:r>
              <a:rPr lang="ar-SA" sz="3200" dirty="0" smtClean="0"/>
              <a:t>- هو الكوكب الرابع من المجموعه الشمسيه . </a:t>
            </a:r>
          </a:p>
          <a:p>
            <a:pPr marL="0" indent="0" algn="r">
              <a:buNone/>
            </a:pPr>
            <a:r>
              <a:rPr lang="ar-SA" sz="3200" dirty="0" smtClean="0"/>
              <a:t>- ويصنف كوكب صخري . </a:t>
            </a:r>
            <a:endParaRPr lang="en-US" sz="3200" dirty="0"/>
          </a:p>
        </p:txBody>
      </p:sp>
      <p:sp>
        <p:nvSpPr>
          <p:cNvPr id="4" name="Content Placeholder 3"/>
          <p:cNvSpPr>
            <a:spLocks noGrp="1"/>
          </p:cNvSpPr>
          <p:nvPr>
            <p:ph sz="half" idx="2"/>
          </p:nvPr>
        </p:nvSpPr>
        <p:spPr/>
        <p:txBody>
          <a:bodyPr>
            <a:normAutofit/>
          </a:bodyPr>
          <a:lstStyle/>
          <a:p>
            <a:pPr marL="0" indent="0" algn="r">
              <a:buNone/>
            </a:pPr>
            <a:r>
              <a:rPr lang="ar-SA" sz="3200" dirty="0" smtClean="0"/>
              <a:t>الارض:         </a:t>
            </a:r>
          </a:p>
          <a:p>
            <a:pPr marL="0" indent="0" algn="r">
              <a:buNone/>
            </a:pPr>
            <a:r>
              <a:rPr lang="ar-SA" sz="3200" dirty="0" smtClean="0"/>
              <a:t>- هو الكوكب الوحيد الذي يوجد عليه حياة.                                      </a:t>
            </a:r>
          </a:p>
          <a:p>
            <a:pPr marL="0" indent="0" algn="r">
              <a:buNone/>
            </a:pPr>
            <a:r>
              <a:rPr lang="ar-SA" sz="3200" dirty="0" smtClean="0"/>
              <a:t>- الارض هي ثالث المجموعه الشمسيه.      </a:t>
            </a:r>
          </a:p>
          <a:p>
            <a:pPr marL="0" indent="0" algn="r">
              <a:buNone/>
            </a:pPr>
            <a:r>
              <a:rPr lang="ar-SA" sz="3200" dirty="0" smtClean="0"/>
              <a:t>- ويوجد لديه قمر واحد .       </a:t>
            </a:r>
          </a:p>
          <a:p>
            <a:pPr marL="0" indent="0" algn="r">
              <a:buNone/>
            </a:pPr>
            <a:r>
              <a:rPr lang="ar-SA" sz="3200" dirty="0" smtClean="0"/>
              <a:t>                               </a:t>
            </a:r>
            <a:endParaRPr lang="en-US" sz="3200" dirty="0"/>
          </a:p>
        </p:txBody>
      </p:sp>
      <p:pic>
        <p:nvPicPr>
          <p:cNvPr id="5" name="Picture 4"/>
          <p:cNvPicPr>
            <a:picLocks noChangeAspect="1"/>
          </p:cNvPicPr>
          <p:nvPr/>
        </p:nvPicPr>
        <p:blipFill>
          <a:blip r:embed="rId2"/>
          <a:stretch>
            <a:fillRect/>
          </a:stretch>
        </p:blipFill>
        <p:spPr>
          <a:xfrm>
            <a:off x="8177553" y="4844847"/>
            <a:ext cx="3328647" cy="1870277"/>
          </a:xfrm>
          <a:prstGeom prst="rect">
            <a:avLst/>
          </a:prstGeom>
        </p:spPr>
      </p:pic>
      <p:pic>
        <p:nvPicPr>
          <p:cNvPr id="6" name="Picture 5"/>
          <p:cNvPicPr>
            <a:picLocks noChangeAspect="1"/>
          </p:cNvPicPr>
          <p:nvPr/>
        </p:nvPicPr>
        <p:blipFill>
          <a:blip r:embed="rId3"/>
          <a:stretch>
            <a:fillRect/>
          </a:stretch>
        </p:blipFill>
        <p:spPr>
          <a:xfrm>
            <a:off x="1962150" y="3871911"/>
            <a:ext cx="3790950" cy="2843213"/>
          </a:xfrm>
          <a:prstGeom prst="rect">
            <a:avLst/>
          </a:prstGeom>
        </p:spPr>
      </p:pic>
    </p:spTree>
    <p:extLst>
      <p:ext uri="{BB962C8B-B14F-4D97-AF65-F5344CB8AC3E}">
        <p14:creationId xmlns:p14="http://schemas.microsoft.com/office/powerpoint/2010/main" val="26813170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
  <TotalTime>191</TotalTime>
  <Words>589</Words>
  <Application>Microsoft Office PowerPoint</Application>
  <PresentationFormat>مخصص</PresentationFormat>
  <Paragraphs>74</Paragraphs>
  <Slides>15</Slides>
  <Notes>0</Notes>
  <HiddenSlides>0</HiddenSlides>
  <MMClips>0</MMClips>
  <ScaleCrop>false</ScaleCrop>
  <HeadingPairs>
    <vt:vector size="4" baseType="variant">
      <vt:variant>
        <vt:lpstr>نسق</vt:lpstr>
      </vt:variant>
      <vt:variant>
        <vt:i4>1</vt:i4>
      </vt:variant>
      <vt:variant>
        <vt:lpstr>عناوين الشرائح</vt:lpstr>
      </vt:variant>
      <vt:variant>
        <vt:i4>15</vt:i4>
      </vt:variant>
    </vt:vector>
  </HeadingPairs>
  <TitlesOfParts>
    <vt:vector size="16" baseType="lpstr">
      <vt:lpstr>Office Theme</vt:lpstr>
      <vt:lpstr> الفضاء </vt:lpstr>
      <vt:lpstr>ما هو الفضاء؟</vt:lpstr>
      <vt:lpstr>ما هو الفضاء الخارجي ؟</vt:lpstr>
      <vt:lpstr>عرض تقديمي في PowerPoint</vt:lpstr>
      <vt:lpstr>ماذا يوجد في الفضاء ؟</vt:lpstr>
      <vt:lpstr>الشمس </vt:lpstr>
      <vt:lpstr>الكواكب</vt:lpstr>
      <vt:lpstr>كوكب عطارد و الزهره </vt:lpstr>
      <vt:lpstr>كوكب الارض و المريخ </vt:lpstr>
      <vt:lpstr>كوكب المشتري و زحل  </vt:lpstr>
      <vt:lpstr>كوكب اورانوس و نبتون  </vt:lpstr>
      <vt:lpstr>النجوم </vt:lpstr>
      <vt:lpstr>الثقوب السوداء و الكويكبات</vt:lpstr>
      <vt:lpstr>المجرات و الاقمار الصناعيه </vt:lpstr>
      <vt:lpstr>عرض تقديمي في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الفضاء</dc:title>
  <dc:creator>Windows User</dc:creator>
  <cp:lastModifiedBy>Techno Gate</cp:lastModifiedBy>
  <cp:revision>23</cp:revision>
  <dcterms:created xsi:type="dcterms:W3CDTF">2022-10-07T04:05:59Z</dcterms:created>
  <dcterms:modified xsi:type="dcterms:W3CDTF">2022-10-09T06:43:14Z</dcterms:modified>
</cp:coreProperties>
</file>